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AB6BB29-E5D4-41C0-8C87-08A1D1E106A5}">
          <p14:sldIdLst>
            <p14:sldId id="256"/>
            <p14:sldId id="258"/>
            <p14:sldId id="257"/>
          </p14:sldIdLst>
        </p14:section>
        <p14:section name="Projet / Sous projet" id="{76F5E6D2-E24B-40EC-B0D6-B7218FC10B26}">
          <p14:sldIdLst>
            <p14:sldId id="259"/>
            <p14:sldId id="260"/>
          </p14:sldIdLst>
        </p14:section>
        <p14:section name="Capteur" id="{91BF4836-D149-47F8-A055-09EBCE867A03}">
          <p14:sldIdLst>
            <p14:sldId id="261"/>
            <p14:sldId id="262"/>
          </p14:sldIdLst>
        </p14:section>
        <p14:section name="Mesures/Mise en oeuvre" id="{48A04B0D-D005-4EAC-93A8-6C974E4F87A8}">
          <p14:sldIdLst>
            <p14:sldId id="263"/>
            <p14:sldId id="264"/>
            <p14:sldId id="265"/>
            <p14:sldId id="266"/>
            <p14:sldId id="267"/>
            <p14:sldId id="269"/>
          </p14:sldIdLst>
        </p14:section>
        <p14:section name="Conception CAO" id="{0E4FAD76-95EB-41CB-85C6-7A3974226FAD}">
          <p14:sldIdLst>
            <p14:sldId id="268"/>
            <p14:sldId id="270"/>
            <p14:sldId id="271"/>
          </p14:sldIdLst>
        </p14:section>
        <p14:section name="code" id="{2B588C0E-E9FF-4802-A528-D6257D6844D5}">
          <p14:sldIdLst>
            <p14:sldId id="272"/>
            <p14:sldId id="273"/>
          </p14:sldIdLst>
        </p14:section>
        <p14:section name="Modelisation" id="{A9818477-B43F-450B-A5C6-4D0F3083EDB3}">
          <p14:sldIdLst>
            <p14:sldId id="274"/>
            <p14:sldId id="275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n" initials="a" lastIdx="3" clrIdx="0">
    <p:extLst>
      <p:ext uri="{19B8F6BF-5375-455C-9EA6-DF929625EA0E}">
        <p15:presenceInfo xmlns:p15="http://schemas.microsoft.com/office/powerpoint/2012/main" userId="427c8938d241a3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8T17:57:56.400" idx="3">
    <p:pos x="10" y="10"/>
    <p:text>ouI OUI BAGUETTE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8T13:29:31.12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D63C5-4A6F-4E98-95E2-0C9DB2F16A45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FBFE4-FC14-4052-8A3D-55A60B47E53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660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Aide aux dimensionnement (dissipateurs &amp; transformateurs</a:t>
            </a:r>
          </a:p>
          <a:p>
            <a:pPr marL="171450" indent="-171450">
              <a:buFontTx/>
              <a:buChar char="-"/>
            </a:pPr>
            <a:r>
              <a:rPr lang="fr-FR" dirty="0"/>
              <a:t>GEII (Génie électrique informatique industriel)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FBFE4-FC14-4052-8A3D-55A60B47E53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44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Aide aux dimensionnements d’un transformateur à l’aide d’un capteur à effet hall ACS724 et Sa carte d’adaptation A4049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Effet hall: </a:t>
            </a:r>
            <a:r>
              <a:rPr lang="fr-FR" b="0" i="0" dirty="0">
                <a:solidFill>
                  <a:srgbClr val="D1D5DB"/>
                </a:solidFill>
                <a:effectLst/>
                <a:latin typeface="Söhne"/>
              </a:rPr>
              <a:t>L'effet Hall est un phénomène physique qui se produit dans les matériaux conducteurs lorsqu'ils sont soumis à un champ magnétique externe. L'effet Hall se manifeste par une différence de potentiel électrique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FBFE4-FC14-4052-8A3D-55A60B47E5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25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A4049  carte d’adaptation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FBFE4-FC14-4052-8A3D-55A60B47E53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14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Tension min a </a:t>
            </a:r>
            <a:r>
              <a:rPr lang="fr-FR" dirty="0" err="1"/>
              <a:t>l’arduino</a:t>
            </a:r>
            <a:r>
              <a:rPr lang="fr-FR" dirty="0"/>
              <a:t> en vin </a:t>
            </a:r>
          </a:p>
          <a:p>
            <a:pPr marL="171450" indent="-171450">
              <a:buFontTx/>
              <a:buChar char="-"/>
            </a:pPr>
            <a:r>
              <a:rPr lang="fr-FR" dirty="0"/>
              <a:t>+7V min</a:t>
            </a:r>
          </a:p>
          <a:p>
            <a:pPr marL="171450" indent="-171450">
              <a:buFontTx/>
              <a:buChar char="-"/>
            </a:pPr>
            <a:r>
              <a:rPr lang="fr-FR" dirty="0"/>
              <a:t>+12V max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FBFE4-FC14-4052-8A3D-55A60B47E53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581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67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422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040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097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094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9611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538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43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58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72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507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7232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775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787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171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464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3F26E84-CA89-4AD7-87CD-7922CF1BC91B}" type="datetimeFigureOut">
              <a:rPr lang="fr-FR" smtClean="0"/>
              <a:t>08/05/2023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465D4-2138-4E18-944E-696CC307A8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095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8FDD61-4DA6-475E-3EBE-0D692B5FB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5999" y="-1277491"/>
            <a:ext cx="8001000" cy="2971801"/>
          </a:xfrm>
        </p:spPr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bts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DDF07D-3123-AD86-4DB9-CA20CC467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1EDD5AC-B379-8650-9A39-23933E518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00" y="1694310"/>
            <a:ext cx="5243457" cy="46088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92E8275-DB7A-6F0A-38BA-F45B16FE8194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55367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6"/>
    </mc:Choice>
    <mc:Fallback>
      <p:transition spd="slow" advTm="203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E179B-5E69-0A59-8AAE-60597FF5A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rencontré 2: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C3DB340-B0F1-4F07-B25D-1C8ED42AE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03" y="1385888"/>
            <a:ext cx="3528097" cy="4704130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57F4F36-12DF-7781-DBF4-66AE12368D11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D3ECA3-015F-0F2B-6488-6FD8F48F1B82}"/>
              </a:ext>
            </a:extLst>
          </p:cNvPr>
          <p:cNvSpPr txBox="1"/>
          <p:nvPr/>
        </p:nvSpPr>
        <p:spPr>
          <a:xfrm>
            <a:off x="1103312" y="6405282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*Ceci est un des problèmes rencontrés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B76320-C2F3-9B22-7360-7B40C3A88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22062" y="1043590"/>
            <a:ext cx="4041545" cy="53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98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73024-75F6-CB70-8842-736D0987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Mesures:</a:t>
            </a:r>
          </a:p>
        </p:txBody>
      </p:sp>
      <p:pic>
        <p:nvPicPr>
          <p:cNvPr id="12" name="Espace réservé du contenu 11">
            <a:extLst>
              <a:ext uri="{FF2B5EF4-FFF2-40B4-BE49-F238E27FC236}">
                <a16:creationId xmlns:a16="http://schemas.microsoft.com/office/drawing/2014/main" id="{C6D926F2-EA0C-A6CB-B12E-2ED7019AF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8879" y="2652993"/>
            <a:ext cx="1781175" cy="2219325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14BF362-078C-7E9B-B0B4-6991D5E12CA7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11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07D066-B99A-0029-0702-36F43F028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59" y="2652993"/>
            <a:ext cx="4800600" cy="22098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19A6C7-F35D-EABE-043C-6793F1F0FF5F}"/>
              </a:ext>
            </a:extLst>
          </p:cNvPr>
          <p:cNvSpPr txBox="1"/>
          <p:nvPr/>
        </p:nvSpPr>
        <p:spPr>
          <a:xfrm>
            <a:off x="445117" y="22836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EFED31B-E52C-7C32-3341-466D97A56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919" y="2652993"/>
            <a:ext cx="2095500" cy="14859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7555630-9D17-8655-056B-689EF8F7E10C}"/>
              </a:ext>
            </a:extLst>
          </p:cNvPr>
          <p:cNvSpPr txBox="1"/>
          <p:nvPr/>
        </p:nvSpPr>
        <p:spPr>
          <a:xfrm>
            <a:off x="5445387" y="233757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4429F9-688E-F745-9468-830B3812149B}"/>
              </a:ext>
            </a:extLst>
          </p:cNvPr>
          <p:cNvSpPr txBox="1"/>
          <p:nvPr/>
        </p:nvSpPr>
        <p:spPr>
          <a:xfrm>
            <a:off x="7709347" y="235547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8B8EEAA-FF93-68A1-BC50-22B9F5829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514" y="2652993"/>
            <a:ext cx="1857375" cy="219075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FF75F84-ADD7-5B2C-3321-2396B0E917A9}"/>
              </a:ext>
            </a:extLst>
          </p:cNvPr>
          <p:cNvSpPr txBox="1"/>
          <p:nvPr/>
        </p:nvSpPr>
        <p:spPr>
          <a:xfrm>
            <a:off x="9658982" y="233757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324198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631911-B915-D7F5-D2CA-3B8768366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702B834-0950-89B5-92E7-BE87A800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78" y="1306860"/>
            <a:ext cx="9970410" cy="50984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4A58ABD-E35B-5A79-FA81-3A4EDB043B0B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947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17935-1762-59D4-3B0A-EE0D6F1B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Mesures capteur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42DC734-C3CC-0A07-389D-94674CA7B1C5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13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CFB1356-22A7-AEC5-8723-CDFABB38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55131"/>
              </p:ext>
            </p:extLst>
          </p:nvPr>
        </p:nvGraphicFramePr>
        <p:xfrm>
          <a:off x="1010970" y="1532403"/>
          <a:ext cx="4818648" cy="984746"/>
        </p:xfrm>
        <a:graphic>
          <a:graphicData uri="http://schemas.openxmlformats.org/drawingml/2006/table">
            <a:tbl>
              <a:tblPr/>
              <a:tblGrid>
                <a:gridCol w="987823">
                  <a:extLst>
                    <a:ext uri="{9D8B030D-6E8A-4147-A177-3AD203B41FA5}">
                      <a16:colId xmlns:a16="http://schemas.microsoft.com/office/drawing/2014/main" val="1288379603"/>
                    </a:ext>
                  </a:extLst>
                </a:gridCol>
                <a:gridCol w="1068133">
                  <a:extLst>
                    <a:ext uri="{9D8B030D-6E8A-4147-A177-3AD203B41FA5}">
                      <a16:colId xmlns:a16="http://schemas.microsoft.com/office/drawing/2014/main" val="2159246344"/>
                    </a:ext>
                  </a:extLst>
                </a:gridCol>
                <a:gridCol w="1276942">
                  <a:extLst>
                    <a:ext uri="{9D8B030D-6E8A-4147-A177-3AD203B41FA5}">
                      <a16:colId xmlns:a16="http://schemas.microsoft.com/office/drawing/2014/main" val="522027770"/>
                    </a:ext>
                  </a:extLst>
                </a:gridCol>
                <a:gridCol w="738860">
                  <a:extLst>
                    <a:ext uri="{9D8B030D-6E8A-4147-A177-3AD203B41FA5}">
                      <a16:colId xmlns:a16="http://schemas.microsoft.com/office/drawing/2014/main" val="2438294748"/>
                    </a:ext>
                  </a:extLst>
                </a:gridCol>
                <a:gridCol w="746890">
                  <a:extLst>
                    <a:ext uri="{9D8B030D-6E8A-4147-A177-3AD203B41FA5}">
                      <a16:colId xmlns:a16="http://schemas.microsoft.com/office/drawing/2014/main" val="3064822404"/>
                    </a:ext>
                  </a:extLst>
                </a:gridCol>
              </a:tblGrid>
              <a:tr h="708537"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Nombre ampoules 2W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900">
                          <a:effectLst/>
                        </a:rPr>
                        <a:t>Nombre ampoule(s) 10W</a:t>
                      </a:r>
                      <a:endParaRPr lang="fr-FR" sz="1300">
                        <a:effectLst/>
                      </a:endParaRP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Calcul intensité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Courant (A)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Tension (V)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6391142"/>
                  </a:ext>
                </a:extLst>
              </a:tr>
              <a:tr h="276209"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2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1,84A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1,90A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2,57V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226206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3D38755-3CD8-2828-2DF1-A348C00CF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53114"/>
              </p:ext>
            </p:extLst>
          </p:nvPr>
        </p:nvGraphicFramePr>
        <p:xfrm>
          <a:off x="6282932" y="1532403"/>
          <a:ext cx="4818643" cy="960595"/>
        </p:xfrm>
        <a:graphic>
          <a:graphicData uri="http://schemas.openxmlformats.org/drawingml/2006/table">
            <a:tbl>
              <a:tblPr/>
              <a:tblGrid>
                <a:gridCol w="987821">
                  <a:extLst>
                    <a:ext uri="{9D8B030D-6E8A-4147-A177-3AD203B41FA5}">
                      <a16:colId xmlns:a16="http://schemas.microsoft.com/office/drawing/2014/main" val="2518138947"/>
                    </a:ext>
                  </a:extLst>
                </a:gridCol>
                <a:gridCol w="1068132">
                  <a:extLst>
                    <a:ext uri="{9D8B030D-6E8A-4147-A177-3AD203B41FA5}">
                      <a16:colId xmlns:a16="http://schemas.microsoft.com/office/drawing/2014/main" val="463155727"/>
                    </a:ext>
                  </a:extLst>
                </a:gridCol>
                <a:gridCol w="1276941">
                  <a:extLst>
                    <a:ext uri="{9D8B030D-6E8A-4147-A177-3AD203B41FA5}">
                      <a16:colId xmlns:a16="http://schemas.microsoft.com/office/drawing/2014/main" val="3268686512"/>
                    </a:ext>
                  </a:extLst>
                </a:gridCol>
                <a:gridCol w="738859">
                  <a:extLst>
                    <a:ext uri="{9D8B030D-6E8A-4147-A177-3AD203B41FA5}">
                      <a16:colId xmlns:a16="http://schemas.microsoft.com/office/drawing/2014/main" val="2205853860"/>
                    </a:ext>
                  </a:extLst>
                </a:gridCol>
                <a:gridCol w="746890">
                  <a:extLst>
                    <a:ext uri="{9D8B030D-6E8A-4147-A177-3AD203B41FA5}">
                      <a16:colId xmlns:a16="http://schemas.microsoft.com/office/drawing/2014/main" val="3090538089"/>
                    </a:ext>
                  </a:extLst>
                </a:gridCol>
              </a:tblGrid>
              <a:tr h="684386"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Nombre ampoule(s) 2W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200">
                          <a:effectLst/>
                        </a:rPr>
                        <a:t>Nombre ampoule(s) 10W</a:t>
                      </a:r>
                      <a:endParaRPr lang="fr-FR" sz="1300">
                        <a:effectLst/>
                      </a:endParaRP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Calcul intensité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Courant (A)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Tension (V)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22573"/>
                  </a:ext>
                </a:extLst>
              </a:tr>
              <a:tr h="276209"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3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2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2,32A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>
                          <a:effectLst/>
                        </a:rPr>
                        <a:t>2,39A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300" dirty="0">
                          <a:effectLst/>
                        </a:rPr>
                        <a:t>2,59V</a:t>
                      </a:r>
                    </a:p>
                  </a:txBody>
                  <a:tcPr marL="30023" marR="30023" marT="30023" marB="3002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586191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C964A531-A681-538E-59F4-001B5830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970" y="2621924"/>
            <a:ext cx="4818648" cy="3657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5FC7522-C090-10F4-0D54-7FCE5C25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31" y="2607640"/>
            <a:ext cx="4818643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404BA-176C-41B7-18B7-410F1817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structurel: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C52112F-454E-53C4-B020-2D4FB41A3058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A8F51F-821D-E5F5-9DAD-4878E96AC9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4" y="1289472"/>
            <a:ext cx="11040015" cy="524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DC8899-85F1-2575-7EF3-DB50835EEBF6}"/>
              </a:ext>
            </a:extLst>
          </p:cNvPr>
          <p:cNvSpPr/>
          <p:nvPr/>
        </p:nvSpPr>
        <p:spPr>
          <a:xfrm>
            <a:off x="505875" y="1289472"/>
            <a:ext cx="2542126" cy="3301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89E0F2-E509-ECC0-F4D5-09E4874F7BDB}"/>
              </a:ext>
            </a:extLst>
          </p:cNvPr>
          <p:cNvSpPr/>
          <p:nvPr/>
        </p:nvSpPr>
        <p:spPr>
          <a:xfrm>
            <a:off x="3114675" y="1289472"/>
            <a:ext cx="2714625" cy="33015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62A6F1-70FB-5413-8164-934C84343D44}"/>
              </a:ext>
            </a:extLst>
          </p:cNvPr>
          <p:cNvSpPr/>
          <p:nvPr/>
        </p:nvSpPr>
        <p:spPr>
          <a:xfrm>
            <a:off x="5895974" y="1289472"/>
            <a:ext cx="5649915" cy="269197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43382-A1A6-5310-2AFB-66801E4E825B}"/>
              </a:ext>
            </a:extLst>
          </p:cNvPr>
          <p:cNvSpPr/>
          <p:nvPr/>
        </p:nvSpPr>
        <p:spPr>
          <a:xfrm>
            <a:off x="6638925" y="4048125"/>
            <a:ext cx="4200525" cy="24829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2" name="Picture 4" descr="Enter ISIS [CS Open CourseWare]">
            <a:extLst>
              <a:ext uri="{FF2B5EF4-FFF2-40B4-BE49-F238E27FC236}">
                <a16:creationId xmlns:a16="http://schemas.microsoft.com/office/drawing/2014/main" id="{5E083758-A12B-8962-B718-4CE1A209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73" y="5779675"/>
            <a:ext cx="751427" cy="7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0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B9818-F7D9-14AA-25CE-6B270BE3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6" y="478276"/>
            <a:ext cx="9404723" cy="1400530"/>
          </a:xfrm>
        </p:spPr>
        <p:txBody>
          <a:bodyPr/>
          <a:lstStyle/>
          <a:p>
            <a:r>
              <a:rPr lang="fr-FR" dirty="0"/>
              <a:t>Schéma structurel: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9DF8388-4C01-9D89-1E9F-F67FBA27B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08" y="2256056"/>
            <a:ext cx="11291984" cy="3378994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3BAD238-AD5F-639E-371B-94AE70F1783D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C52B3-FC30-7463-0C1D-A628848B352D}"/>
              </a:ext>
            </a:extLst>
          </p:cNvPr>
          <p:cNvSpPr/>
          <p:nvPr/>
        </p:nvSpPr>
        <p:spPr>
          <a:xfrm>
            <a:off x="450008" y="2294764"/>
            <a:ext cx="2542126" cy="29630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E0D023-40B0-D62B-2E8B-97C0DD2BC69B}"/>
              </a:ext>
            </a:extLst>
          </p:cNvPr>
          <p:cNvSpPr/>
          <p:nvPr/>
        </p:nvSpPr>
        <p:spPr>
          <a:xfrm>
            <a:off x="2992133" y="2256056"/>
            <a:ext cx="1819275" cy="33789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577C8-F404-A319-131D-6AC41763E36B}"/>
              </a:ext>
            </a:extLst>
          </p:cNvPr>
          <p:cNvSpPr/>
          <p:nvPr/>
        </p:nvSpPr>
        <p:spPr>
          <a:xfrm>
            <a:off x="4812692" y="2256056"/>
            <a:ext cx="3359758" cy="25254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4" descr="Enter ISIS [CS Open CourseWare]">
            <a:extLst>
              <a:ext uri="{FF2B5EF4-FFF2-40B4-BE49-F238E27FC236}">
                <a16:creationId xmlns:a16="http://schemas.microsoft.com/office/drawing/2014/main" id="{49E30EBD-5F68-926C-73C4-807E4A8A4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044" y="4883623"/>
            <a:ext cx="751427" cy="7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5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AE3869-0B55-83BC-C033-45E4873D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Schéma Implantation: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4E5931F-1EB6-3876-E41A-ED0BDA788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6987" y="1410676"/>
            <a:ext cx="7668038" cy="5136721"/>
          </a:xfrm>
        </p:spPr>
      </p:pic>
      <p:pic>
        <p:nvPicPr>
          <p:cNvPr id="4098" name="Picture 2" descr="Qué es Proteus? - ProyectoSonometro">
            <a:extLst>
              <a:ext uri="{FF2B5EF4-FFF2-40B4-BE49-F238E27FC236}">
                <a16:creationId xmlns:a16="http://schemas.microsoft.com/office/drawing/2014/main" id="{5F79D083-CDF1-98C1-3542-9B7EBD50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248399"/>
            <a:ext cx="697208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032D2B-A1E4-BE7D-EAFF-EF1FA3ACB8BD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75859B-9127-3EC8-0FCC-E1752C0668C9}"/>
              </a:ext>
            </a:extLst>
          </p:cNvPr>
          <p:cNvSpPr/>
          <p:nvPr/>
        </p:nvSpPr>
        <p:spPr>
          <a:xfrm>
            <a:off x="2181224" y="3638550"/>
            <a:ext cx="1628775" cy="214060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C95F4-6551-40D5-E19C-F0E75CB2BFFF}"/>
              </a:ext>
            </a:extLst>
          </p:cNvPr>
          <p:cNvSpPr/>
          <p:nvPr/>
        </p:nvSpPr>
        <p:spPr>
          <a:xfrm>
            <a:off x="3934647" y="4057649"/>
            <a:ext cx="961203" cy="178818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B04820-8DF8-9531-63C1-A3EF96696842}"/>
              </a:ext>
            </a:extLst>
          </p:cNvPr>
          <p:cNvSpPr/>
          <p:nvPr/>
        </p:nvSpPr>
        <p:spPr>
          <a:xfrm>
            <a:off x="8078022" y="5447323"/>
            <a:ext cx="961203" cy="94843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FFD66A-7827-A72E-F085-5CBF3587FFC9}"/>
              </a:ext>
            </a:extLst>
          </p:cNvPr>
          <p:cNvSpPr/>
          <p:nvPr/>
        </p:nvSpPr>
        <p:spPr>
          <a:xfrm>
            <a:off x="2847975" y="3086099"/>
            <a:ext cx="638176" cy="435631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44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5DF2FA-2288-F49A-EA05-E1381857E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Organigramme: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D1772E-B783-FDFC-B475-6626EB699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FBDCBB-DFB6-E81D-B25A-A4C97C0F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676" y="1229123"/>
            <a:ext cx="6535842" cy="545742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3DA4E9-5A33-8B53-9429-92B027B93129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7205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CF7B4-E753-D409-606C-3DC5847A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Code: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1632B1E-F936-B9A7-CFE1-06CF9E6DB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825" y="226359"/>
            <a:ext cx="7553325" cy="6405282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842CE8A-B7DB-9F66-05B6-7B1FB4CB6FDB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34060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03BBD-65E4-3C10-31AF-C515EFF67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Boitier: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56C4283B-0011-491E-9307-108BE3E70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764879"/>
              </p:ext>
            </p:extLst>
          </p:nvPr>
        </p:nvGraphicFramePr>
        <p:xfrm>
          <a:off x="1693863" y="1675924"/>
          <a:ext cx="8947150" cy="701040"/>
        </p:xfrm>
        <a:graphic>
          <a:graphicData uri="http://schemas.openxmlformats.org/drawingml/2006/table">
            <a:tbl>
              <a:tblPr/>
              <a:tblGrid>
                <a:gridCol w="4473575">
                  <a:extLst>
                    <a:ext uri="{9D8B030D-6E8A-4147-A177-3AD203B41FA5}">
                      <a16:colId xmlns:a16="http://schemas.microsoft.com/office/drawing/2014/main" val="1326678197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19542329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fr-FR">
                          <a:effectLst/>
                        </a:rPr>
                        <a:t>Largeur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>
                          <a:effectLst/>
                        </a:rPr>
                        <a:t>Longueur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363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/>
                      <a:r>
                        <a:rPr lang="fr-FR">
                          <a:effectLst/>
                        </a:rPr>
                        <a:t>9,7cm (97mm)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dirty="0">
                          <a:effectLst/>
                        </a:rPr>
                        <a:t>14,5cm (145mm)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628892"/>
                  </a:ext>
                </a:extLst>
              </a:tr>
            </a:tbl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A5A689B7-3D3B-7EE5-1AFF-09A9B8962354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19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64E862-0A46-532E-7019-3A9E66C2D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628" y="2491679"/>
            <a:ext cx="4724744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4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E92E9B-AD14-C455-072C-D5A3371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un meilleur suivi du projet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4672B89-2F0A-3DC8-6746-252A76638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11" y="1435692"/>
            <a:ext cx="2886478" cy="2896004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FD1039E-7FF3-A5D2-4531-A83030096BBF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6080125-802F-0972-7B73-E5B1EABCE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09" y="1435692"/>
            <a:ext cx="6772604" cy="48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8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7"/>
    </mc:Choice>
    <mc:Fallback>
      <p:transition spd="slow" advTm="1352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3F6DC-2EC7-9FBE-38AA-A9C31FD99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Vue depuis fusion360: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A39D15-B99E-F97E-AD0E-BAC21FA8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35" y="1266825"/>
            <a:ext cx="4660026" cy="31051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9437066-5B7A-3EE7-71DB-8C37D1A4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61" y="1266825"/>
            <a:ext cx="4001051" cy="31051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1C2C5B-07BE-6FE5-1CAB-5FDC2583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635" y="4003904"/>
            <a:ext cx="4660026" cy="28540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7472E56-E81D-D729-553F-162020624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662" y="3873406"/>
            <a:ext cx="4001050" cy="298459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5CF1BFF-894E-C2B9-BCEC-6FC350597192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27098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231C40-E61E-4791-4651-AC8A9DD2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Impression 3D: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850C13-AC40-FF42-5D10-A9A9962BC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FB04A5-961A-7ED2-3D3F-88193E633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67" y="2425132"/>
            <a:ext cx="5165680" cy="28030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E42D62E-C530-2884-ACFD-0B0E575FF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755" y="2425132"/>
            <a:ext cx="5905658" cy="280308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8616EC1-59BB-F71E-F724-6111234E3A75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601944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20212-CB6F-D9A2-C7AB-E3DB3BE5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1461D3C-04C8-D5D0-6A6B-2E8EBB9CF1CA}"/>
              </a:ext>
            </a:extLst>
          </p:cNvPr>
          <p:cNvSpPr txBox="1"/>
          <p:nvPr/>
        </p:nvSpPr>
        <p:spPr>
          <a:xfrm>
            <a:off x="10458450" y="452718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22</a:t>
            </a:r>
          </a:p>
        </p:txBody>
      </p:sp>
      <p:pic>
        <p:nvPicPr>
          <p:cNvPr id="8194" name="Picture 2" descr="Electrical Explosion GIFs | Tenor">
            <a:extLst>
              <a:ext uri="{FF2B5EF4-FFF2-40B4-BE49-F238E27FC236}">
                <a16:creationId xmlns:a16="http://schemas.microsoft.com/office/drawing/2014/main" id="{7EA71BCA-35CF-42D4-CB78-4A9C02E08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1" y="2264325"/>
            <a:ext cx="3457220" cy="345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8C63FA9-284E-128B-BC65-F8EA75055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83523" y="776473"/>
            <a:ext cx="4824693" cy="643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16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92F8D-0214-D1AF-A674-8156BF8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00293"/>
            <a:ext cx="9404723" cy="1400530"/>
          </a:xfrm>
        </p:spPr>
        <p:txBody>
          <a:bodyPr/>
          <a:lstStyle/>
          <a:p>
            <a:r>
              <a:rPr lang="fr-FR" dirty="0"/>
              <a:t>Sommaire: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63120A-E7FD-8972-449C-5D2995D91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66826"/>
            <a:ext cx="10622824" cy="4981574"/>
          </a:xfrm>
        </p:spPr>
        <p:txBody>
          <a:bodyPr>
            <a:normAutofit/>
          </a:bodyPr>
          <a:lstStyle/>
          <a:p>
            <a:pPr algn="l" rtl="0"/>
            <a:r>
              <a:rPr lang="fr-FR" sz="1800" b="1" i="0" u="sng" dirty="0">
                <a:effectLst/>
              </a:rPr>
              <a:t>Sous projet :</a:t>
            </a:r>
            <a:br>
              <a:rPr lang="fr-FR" i="0" dirty="0">
                <a:effectLst/>
              </a:rPr>
            </a:br>
            <a:endParaRPr lang="fr-FR" i="0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Présentation projet &amp; sous projets</a:t>
            </a:r>
            <a:endParaRPr lang="fr-FR" b="0" u="none" strike="noStrike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i="1" dirty="0">
                <a:effectLst/>
              </a:rPr>
              <a:t>A4049 et ACS724 (capteur courant à effet hall)</a:t>
            </a:r>
            <a:endParaRPr lang="fr-FR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La mise en œuvre du projet</a:t>
            </a:r>
            <a:endParaRPr lang="fr-FR" b="0" u="none" strike="noStrike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(phase de test et problèmes rencontrés, mesures)</a:t>
            </a:r>
            <a:br>
              <a:rPr lang="fr-FR" b="0" u="none" strike="noStrike" dirty="0">
                <a:effectLst/>
              </a:rPr>
            </a:br>
            <a:endParaRPr lang="fr-FR" b="0" u="none" strike="noStrike" dirty="0">
              <a:effectLst/>
            </a:endParaRPr>
          </a:p>
          <a:p>
            <a:pPr algn="l" rtl="0"/>
            <a:r>
              <a:rPr lang="fr-FR" sz="1800" b="1" i="0" u="sng" dirty="0">
                <a:effectLst/>
              </a:rPr>
              <a:t>Conception :</a:t>
            </a:r>
            <a:br>
              <a:rPr lang="fr-FR" i="0" dirty="0">
                <a:effectLst/>
              </a:rPr>
            </a:br>
            <a:endParaRPr lang="fr-FR" i="0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Schéma structurel</a:t>
            </a:r>
            <a:endParaRPr lang="fr-FR" b="0" u="none" strike="noStrike" dirty="0">
              <a:effectLst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dirty="0"/>
              <a:t>Schéma Implantation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Étude du programme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fr-FR" sz="1800" b="0" i="1" u="none" strike="noStrike" dirty="0">
                <a:effectLst/>
              </a:rPr>
              <a:t>Boîtier 3D</a:t>
            </a:r>
            <a:endParaRPr lang="fr-FR" b="0" u="none" strike="noStrike" dirty="0">
              <a:effectLst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76ACFAD-3538-978B-9B6D-67DD65193EE7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5528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30"/>
    </mc:Choice>
    <mc:Fallback>
      <p:transition spd="slow" advTm="481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AF5B71-C3D3-1209-4B85-62176BC8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globale: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EC8DE31-B0C9-C1F0-1B36-64F66480C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9704" y="2069118"/>
            <a:ext cx="5465944" cy="4103082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B18976D-BDDC-F889-36B5-C52C6D03348C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4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597FDF1-83ED-9BE5-80EA-6D5CFD7FB6FE}"/>
              </a:ext>
            </a:extLst>
          </p:cNvPr>
          <p:cNvSpPr txBox="1"/>
          <p:nvPr/>
        </p:nvSpPr>
        <p:spPr>
          <a:xfrm>
            <a:off x="12353925" y="2152650"/>
            <a:ext cx="14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85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95"/>
    </mc:Choice>
    <mc:Fallback>
      <p:transition spd="slow" advTm="2999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AD6471-8171-C53A-81DD-1457B0AB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Sous projets: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2EA6CA-7C6B-289C-A5F1-53D208E772E6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88D7501-2A84-277D-C533-D157DDB43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29" y="1853248"/>
            <a:ext cx="7618270" cy="403320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57D056A-6A73-E931-EE80-9D2C6A50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29" y="1879605"/>
            <a:ext cx="7380145" cy="39804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8F28E0-E243-5C15-AB5A-CBCC95922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559" y="1874082"/>
            <a:ext cx="7230484" cy="399153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1F5041F-DE67-AFD8-5AA5-B29FBE2D7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700" y="1879785"/>
            <a:ext cx="7135590" cy="400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D2ECC1-8880-F5E2-0725-47F20D70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A4049 &amp; ACS724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3E9878D9-15B7-4822-5A00-5859EDCF0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41897" y="2400169"/>
            <a:ext cx="3082674" cy="2614109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98D9777-70C0-E778-1D8E-01E47F458473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6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B2E48B-061B-88BD-764B-D17F3B356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029" y="2052918"/>
            <a:ext cx="34575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1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3F2AA-3BAB-9307-5599-D09A294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Caractéristiques: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998B9D0-AEAE-5107-C604-C4007A9D0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99" y="2339990"/>
            <a:ext cx="8694252" cy="2664763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1F953B8-584C-6230-ABAE-C379C259F56B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09662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DD15BF-A169-CC42-DC5D-9A4B8DAF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Mise en œuvre: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B76C813-9E4D-436A-6392-244EF256F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208" y="1853248"/>
            <a:ext cx="3076767" cy="3332277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E648B48-C11B-B364-94E1-58F535BF1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694" y="2052918"/>
            <a:ext cx="3587376" cy="26905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E7FA731-D8D1-C45D-7BE4-2DB2B009D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62" y="1943100"/>
            <a:ext cx="2900363" cy="36677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1100C10-30FF-19B1-6BFA-98356A32A41E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76957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201E26-F0C2-D1A8-3A82-B528A805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 rencontré 1: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1AF518-1AD6-C547-6A55-EC579903CB41}"/>
              </a:ext>
            </a:extLst>
          </p:cNvPr>
          <p:cNvSpPr txBox="1"/>
          <p:nvPr/>
        </p:nvSpPr>
        <p:spPr>
          <a:xfrm>
            <a:off x="10572750" y="41910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/>
              <a:t>9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08C0C0B-F9D4-B146-3E05-45B36697530B}"/>
              </a:ext>
            </a:extLst>
          </p:cNvPr>
          <p:cNvSpPr txBox="1"/>
          <p:nvPr/>
        </p:nvSpPr>
        <p:spPr>
          <a:xfrm>
            <a:off x="1103312" y="6405282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*Ceci est un des problèmes rencontrés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16CD3C-90E5-7D62-9CD7-706341EE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1504950"/>
            <a:ext cx="599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8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298</TotalTime>
  <Words>303</Words>
  <Application>Microsoft Office PowerPoint</Application>
  <PresentationFormat>Grand écran</PresentationFormat>
  <Paragraphs>97</Paragraphs>
  <Slides>22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Söhne</vt:lpstr>
      <vt:lpstr>Wingdings 3</vt:lpstr>
      <vt:lpstr>Ion</vt:lpstr>
      <vt:lpstr>Projet bts</vt:lpstr>
      <vt:lpstr>Pour un meilleur suivi du projet</vt:lpstr>
      <vt:lpstr>Sommaire:</vt:lpstr>
      <vt:lpstr>Projet globale:</vt:lpstr>
      <vt:lpstr>Sous projets:</vt:lpstr>
      <vt:lpstr>A4049 &amp; ACS724</vt:lpstr>
      <vt:lpstr>Caractéristiques:</vt:lpstr>
      <vt:lpstr>Mise en œuvre:</vt:lpstr>
      <vt:lpstr>Problème rencontré 1:</vt:lpstr>
      <vt:lpstr>Problème rencontré 2:</vt:lpstr>
      <vt:lpstr>Mesures:</vt:lpstr>
      <vt:lpstr>Présentation PowerPoint</vt:lpstr>
      <vt:lpstr>Mesures capteur</vt:lpstr>
      <vt:lpstr>Schéma structurel:</vt:lpstr>
      <vt:lpstr>Schéma structurel:</vt:lpstr>
      <vt:lpstr>Schéma Implantation:</vt:lpstr>
      <vt:lpstr>Organigramme:</vt:lpstr>
      <vt:lpstr>Code:</vt:lpstr>
      <vt:lpstr>Boitier:</vt:lpstr>
      <vt:lpstr>Vue depuis fusion360:</vt:lpstr>
      <vt:lpstr>Impression 3D: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bts</dc:title>
  <dc:creator>antonin</dc:creator>
  <cp:lastModifiedBy>antonin barreau</cp:lastModifiedBy>
  <cp:revision>3</cp:revision>
  <dcterms:created xsi:type="dcterms:W3CDTF">2023-05-08T11:04:21Z</dcterms:created>
  <dcterms:modified xsi:type="dcterms:W3CDTF">2023-05-08T17:42:28Z</dcterms:modified>
</cp:coreProperties>
</file>